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7" r:id="rId11"/>
    <p:sldId id="266" r:id="rId12"/>
    <p:sldId id="269" r:id="rId13"/>
    <p:sldId id="265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C10-825B-4B49-ADA2-973E28260D8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3DDE-4089-48B0-A0F8-74EA522A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C10-825B-4B49-ADA2-973E28260D8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3DDE-4089-48B0-A0F8-74EA522A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C10-825B-4B49-ADA2-973E28260D8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3DDE-4089-48B0-A0F8-74EA522A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C10-825B-4B49-ADA2-973E28260D8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3DDE-4089-48B0-A0F8-74EA522A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C10-825B-4B49-ADA2-973E28260D8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3DDE-4089-48B0-A0F8-74EA522A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C10-825B-4B49-ADA2-973E28260D8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3DDE-4089-48B0-A0F8-74EA522A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C10-825B-4B49-ADA2-973E28260D8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3DDE-4089-48B0-A0F8-74EA522A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C10-825B-4B49-ADA2-973E28260D8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3DDE-4089-48B0-A0F8-74EA522A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C10-825B-4B49-ADA2-973E28260D8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3DDE-4089-48B0-A0F8-74EA522A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C10-825B-4B49-ADA2-973E28260D8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3DDE-4089-48B0-A0F8-74EA522A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C10-825B-4B49-ADA2-973E28260D8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BA3DDE-4089-48B0-A0F8-74EA522A7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952C10-825B-4B49-ADA2-973E28260D8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BA3DDE-4089-48B0-A0F8-74EA522A713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Robert_K._Merton" TargetMode="External"/><Relationship Id="rId3" Type="http://schemas.openxmlformats.org/officeDocument/2006/relationships/hyperlink" Target="https://en.wikipedia.org/wiki/United_States" TargetMode="External"/><Relationship Id="rId7" Type="http://schemas.openxmlformats.org/officeDocument/2006/relationships/hyperlink" Target="https://en.wikipedia.org/wiki/Doctor_of_Philosophy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.wikipedia.org/wiki/Vienna,_Austria" TargetMode="External"/><Relationship Id="rId5" Type="http://schemas.openxmlformats.org/officeDocument/2006/relationships/hyperlink" Target="https://en.wikipedia.org/wiki/Theorist" TargetMode="External"/><Relationship Id="rId10" Type="http://schemas.openxmlformats.org/officeDocument/2006/relationships/hyperlink" Target="https://en.wikipedia.org/wiki/Exchange_theory" TargetMode="External"/><Relationship Id="rId4" Type="http://schemas.openxmlformats.org/officeDocument/2006/relationships/hyperlink" Target="https://en.wikipedia.org/wiki/Sociologist" TargetMode="External"/><Relationship Id="rId9" Type="http://schemas.openxmlformats.org/officeDocument/2006/relationships/hyperlink" Target="https://en.wikipedia.org/wiki/Columbia_Universit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28670"/>
            <a:ext cx="7851648" cy="142876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MICHAEL BLAU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IN" sz="3600" dirty="0" smtClean="0"/>
              <a:t>DR. SYED MEHDI ABBAS ZAIDI</a:t>
            </a:r>
          </a:p>
          <a:p>
            <a:pPr algn="ctr"/>
            <a:r>
              <a:rPr lang="en-IN" dirty="0" smtClean="0"/>
              <a:t>Department of Sociology</a:t>
            </a:r>
          </a:p>
          <a:p>
            <a:pPr algn="ctr"/>
            <a:r>
              <a:rPr lang="en-IN" sz="4000" dirty="0" err="1" smtClean="0"/>
              <a:t>Shia</a:t>
            </a:r>
            <a:r>
              <a:rPr lang="en-IN" sz="4000" dirty="0" smtClean="0"/>
              <a:t> PG </a:t>
            </a:r>
            <a:r>
              <a:rPr lang="en-IN" sz="4000" dirty="0" err="1" smtClean="0"/>
              <a:t>College,Lucknow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Blau’s</a:t>
            </a:r>
            <a:r>
              <a:rPr lang="en-IN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Implict</a:t>
            </a:r>
            <a:r>
              <a:rPr lang="en-IN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Exchange Principles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5100" dirty="0" smtClean="0"/>
              <a:t>1. </a:t>
            </a:r>
            <a:r>
              <a:rPr lang="en-US" sz="5100" i="1" dirty="0" smtClean="0"/>
              <a:t>The rationality Principles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sz="3400" dirty="0" smtClean="0"/>
              <a:t>The more profit people expect from one another in emitting a particular activity, the more likely they are to emit that activity</a:t>
            </a:r>
            <a:endParaRPr lang="en-US" dirty="0" smtClean="0"/>
          </a:p>
          <a:p>
            <a:pPr>
              <a:buNone/>
            </a:pPr>
            <a:endParaRPr lang="en-US" sz="4400" dirty="0"/>
          </a:p>
          <a:p>
            <a:pPr>
              <a:buNone/>
            </a:pPr>
            <a:r>
              <a:rPr lang="en-US" sz="5100" dirty="0" smtClean="0"/>
              <a:t>2 </a:t>
            </a:r>
            <a:r>
              <a:rPr lang="en-US" sz="5100" i="1" dirty="0" smtClean="0"/>
              <a:t>. The reciprocity Principles</a:t>
            </a:r>
          </a:p>
          <a:p>
            <a:pPr>
              <a:buNone/>
            </a:pPr>
            <a:r>
              <a:rPr lang="en-US" sz="3400" dirty="0" smtClean="0"/>
              <a:t>A.  The more people have exchanged rewards with one another, the more likely are reciprocal obligations to emerge and guide subsequent exchanges among these persons.</a:t>
            </a:r>
          </a:p>
          <a:p>
            <a:pPr>
              <a:buNone/>
            </a:pPr>
            <a:r>
              <a:rPr lang="en-US" sz="3400" dirty="0" smtClean="0"/>
              <a:t>B.  The more the reciprocal, </a:t>
            </a:r>
            <a:r>
              <a:rPr lang="en-US" sz="3400" dirty="0" err="1" smtClean="0"/>
              <a:t>eligation</a:t>
            </a:r>
            <a:r>
              <a:rPr lang="en-US" sz="3400" dirty="0" smtClean="0"/>
              <a:t> of an exchange relationship are violated, the more are deprived parties disposed to sanction negatively those violating the norm of reciprocity.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5100" dirty="0" smtClean="0"/>
              <a:t>3. </a:t>
            </a:r>
            <a:r>
              <a:rPr lang="en-US" sz="5100" i="1" dirty="0" smtClean="0"/>
              <a:t>The Justice Principles</a:t>
            </a:r>
          </a:p>
          <a:p>
            <a:pPr>
              <a:buNone/>
            </a:pPr>
            <a:r>
              <a:rPr lang="en-US" sz="3400" dirty="0" smtClean="0"/>
              <a:t>A. The more exchange relations have been established, the more likely they are to be governed by norms of ‘’fair exchange.”</a:t>
            </a:r>
          </a:p>
          <a:p>
            <a:pPr>
              <a:buNone/>
            </a:pPr>
            <a:r>
              <a:rPr lang="en-US" sz="3400" dirty="0" smtClean="0"/>
              <a:t>B. The less norms of fairness are realized in an exchange, the more are deprived parties disposed to sanction negatively those violating the norms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Blau’s</a:t>
            </a:r>
            <a:r>
              <a:rPr lang="en-IN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Implict</a:t>
            </a:r>
            <a:r>
              <a:rPr lang="en-IN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Exchange Principles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428628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IN" sz="2800" dirty="0" smtClean="0"/>
              <a:t>4.</a:t>
            </a:r>
            <a:r>
              <a:rPr lang="en-IN" i="1" dirty="0" smtClean="0"/>
              <a:t>The Marginal Utility Principles</a:t>
            </a:r>
            <a:endParaRPr lang="en-IN" sz="2800" i="1" dirty="0" smtClean="0"/>
          </a:p>
          <a:p>
            <a:pPr algn="just">
              <a:buNone/>
            </a:pPr>
            <a:r>
              <a:rPr lang="en-IN" sz="2800" dirty="0"/>
              <a:t> </a:t>
            </a:r>
            <a:r>
              <a:rPr lang="en-IN" sz="2800" dirty="0" smtClean="0"/>
              <a:t>   The more expected rewards have been forthcoming from the emission of a particular activity, the less valuable is the activity, and the less likely is its emission</a:t>
            </a:r>
          </a:p>
          <a:p>
            <a:pPr algn="just">
              <a:buNone/>
            </a:pPr>
            <a:endParaRPr lang="en-IN" sz="2800" dirty="0" smtClean="0"/>
          </a:p>
          <a:p>
            <a:pPr algn="just">
              <a:buNone/>
            </a:pPr>
            <a:r>
              <a:rPr lang="en-IN" sz="2800" dirty="0" smtClean="0"/>
              <a:t>5. </a:t>
            </a:r>
            <a:r>
              <a:rPr lang="en-IN" i="1" dirty="0" smtClean="0"/>
              <a:t>The Imbalance principle</a:t>
            </a:r>
            <a:endParaRPr lang="en-IN" sz="2800" i="1" dirty="0" smtClean="0"/>
          </a:p>
          <a:p>
            <a:pPr algn="just">
              <a:buNone/>
            </a:pPr>
            <a:r>
              <a:rPr lang="en-IN" sz="2800" dirty="0" smtClean="0"/>
              <a:t>   The more stabilized and balanced are some exchange relations among social units, the more likely are other exchange relations to become imbalanced and unstable 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480"/>
            <a:ext cx="8786874" cy="56435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7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Refrences</a:t>
            </a:r>
            <a:r>
              <a:rPr lang="en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IN" i="1" dirty="0"/>
              <a:t> </a:t>
            </a:r>
            <a:r>
              <a:rPr lang="en-US" i="1" dirty="0" err="1" smtClean="0"/>
              <a:t>Blau</a:t>
            </a:r>
            <a:r>
              <a:rPr lang="en-US" i="1" dirty="0" smtClean="0"/>
              <a:t>, Peter . </a:t>
            </a:r>
            <a:r>
              <a:rPr lang="en-US" i="1" dirty="0"/>
              <a:t>"Exchange and Power in Social Life". 1st edition. 1. New York: John Wiley and Sons, Inc, 1964. </a:t>
            </a:r>
            <a:r>
              <a:rPr lang="en-US" i="1" dirty="0" smtClean="0"/>
              <a:t>Print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IN" i="1" dirty="0" err="1" smtClean="0"/>
              <a:t>Ritzer</a:t>
            </a:r>
            <a:r>
              <a:rPr lang="en-IN" i="1" dirty="0" smtClean="0"/>
              <a:t>, George.</a:t>
            </a:r>
            <a:r>
              <a:rPr lang="en-US" i="1" dirty="0" smtClean="0"/>
              <a:t> “Sociological Theory”.5</a:t>
            </a:r>
            <a:r>
              <a:rPr lang="en-US" i="1" baseline="30000" dirty="0" smtClean="0"/>
              <a:t>th</a:t>
            </a:r>
            <a:r>
              <a:rPr lang="en-US" i="1" dirty="0" smtClean="0"/>
              <a:t> edition, McGraw Hill Education ,2011.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IN" i="1" dirty="0" smtClean="0"/>
              <a:t>Turner, Jonathan H. </a:t>
            </a:r>
            <a:r>
              <a:rPr lang="en-US" i="1" dirty="0" smtClean="0"/>
              <a:t>“The  Structure of Sociological Theory”.4</a:t>
            </a:r>
            <a:r>
              <a:rPr lang="en-US" i="1" baseline="30000" dirty="0" smtClean="0"/>
              <a:t>th</a:t>
            </a:r>
            <a:r>
              <a:rPr lang="en-US" i="1" dirty="0" smtClean="0"/>
              <a:t> edition, The Dorsey Press,1987. </a:t>
            </a:r>
            <a:r>
              <a:rPr lang="en-US" i="1" dirty="0" err="1" smtClean="0"/>
              <a:t>Rawat</a:t>
            </a:r>
            <a:r>
              <a:rPr lang="en-US" i="1" dirty="0" smtClean="0"/>
              <a:t> Publication ,reprinted,2015.</a:t>
            </a:r>
            <a:endParaRPr lang="en-IN" i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6000" dirty="0" smtClean="0"/>
              <a:t>              </a:t>
            </a:r>
          </a:p>
          <a:p>
            <a:pPr>
              <a:buNone/>
            </a:pPr>
            <a:endParaRPr lang="en-IN" sz="6000" dirty="0"/>
          </a:p>
          <a:p>
            <a:pPr>
              <a:buNone/>
            </a:pPr>
            <a:r>
              <a:rPr lang="en-IN" sz="6000" dirty="0" smtClean="0"/>
              <a:t>            </a:t>
            </a:r>
            <a:r>
              <a:rPr lang="en-IN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" y="-24"/>
            <a:ext cx="9144000" cy="677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>
            <a:no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Michael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Blau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 smtClean="0"/>
              <a:t> </a:t>
            </a:r>
            <a:r>
              <a:rPr lang="en-US" sz="3600" dirty="0"/>
              <a:t>(February 7, 1918 – March 12, 2002)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995667" y="1920875"/>
            <a:ext cx="2961665" cy="44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/>
              <a:t>was an </a:t>
            </a:r>
            <a:r>
              <a:rPr lang="en-US" dirty="0">
                <a:hlinkClick r:id="rId3" tooltip="United States"/>
              </a:rPr>
              <a:t>American</a:t>
            </a:r>
            <a:r>
              <a:rPr lang="en-US" dirty="0"/>
              <a:t> </a:t>
            </a:r>
            <a:r>
              <a:rPr lang="en-US" dirty="0">
                <a:hlinkClick r:id="rId4" tooltip="Sociologist"/>
              </a:rPr>
              <a:t>sociologist</a:t>
            </a:r>
            <a:r>
              <a:rPr lang="en-US" dirty="0"/>
              <a:t> and </a:t>
            </a:r>
            <a:r>
              <a:rPr lang="en-US" dirty="0">
                <a:hlinkClick r:id="rId5" tooltip="Theorist"/>
              </a:rPr>
              <a:t>theorist</a:t>
            </a:r>
            <a:r>
              <a:rPr lang="en-US" dirty="0"/>
              <a:t>. Born in </a:t>
            </a:r>
            <a:r>
              <a:rPr lang="en-US" dirty="0">
                <a:hlinkClick r:id="rId6" tooltip="Vienna, Austria"/>
              </a:rPr>
              <a:t>Vienna, Austria</a:t>
            </a:r>
            <a:r>
              <a:rPr lang="en-US" dirty="0"/>
              <a:t>, he immigrated to the </a:t>
            </a:r>
            <a:r>
              <a:rPr lang="en-US" dirty="0">
                <a:hlinkClick r:id="rId3" tooltip="United States"/>
              </a:rPr>
              <a:t>United States</a:t>
            </a:r>
            <a:r>
              <a:rPr lang="en-US" dirty="0"/>
              <a:t> in 1939. He completed his </a:t>
            </a:r>
            <a:r>
              <a:rPr lang="en-US" dirty="0">
                <a:hlinkClick r:id="rId7" tooltip="Doctor of Philosophy"/>
              </a:rPr>
              <a:t>PhD</a:t>
            </a:r>
            <a:r>
              <a:rPr lang="en-US" dirty="0"/>
              <a:t> doctoral thesis with </a:t>
            </a:r>
            <a:r>
              <a:rPr lang="en-US" dirty="0">
                <a:hlinkClick r:id="rId8" tooltip="Robert K. Merton"/>
              </a:rPr>
              <a:t>Robert K. Merton</a:t>
            </a:r>
            <a:r>
              <a:rPr lang="en-US" dirty="0"/>
              <a:t> at </a:t>
            </a:r>
            <a:r>
              <a:rPr lang="en-US" dirty="0">
                <a:hlinkClick r:id="rId9" tooltip="Columbia University"/>
              </a:rPr>
              <a:t>Columbia University</a:t>
            </a:r>
            <a:r>
              <a:rPr lang="en-US" dirty="0"/>
              <a:t> in 1952, laying an early theory for the dynamics of </a:t>
            </a:r>
            <a:r>
              <a:rPr lang="en-US" dirty="0" smtClean="0"/>
              <a:t>bureaucracy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One of </a:t>
            </a:r>
            <a:r>
              <a:rPr lang="en-US" dirty="0" err="1"/>
              <a:t>Blau's</a:t>
            </a:r>
            <a:r>
              <a:rPr lang="en-US" dirty="0"/>
              <a:t> most important contributions to social theory is his work regarding </a:t>
            </a:r>
            <a:r>
              <a:rPr lang="en-US" dirty="0">
                <a:hlinkClick r:id="rId10" tooltip="Exchange theory"/>
              </a:rPr>
              <a:t>exchange theory</a:t>
            </a:r>
            <a:r>
              <a:rPr lang="en-US" dirty="0"/>
              <a:t>, which explains how small-scale social exchange directly relates to social structures at a societal level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His sociological specialty was in organizational and social structures. He formulated theories relating to many aspects of social phenomena, including upward mobility, occupational opportunity, and heterogeneity.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54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Major Works</a:t>
            </a:r>
            <a:endParaRPr lang="en-US" sz="54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/>
              <a:t>Dynamics of Bureaucracy (1955)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Bureaucracy in Modern Society (1956)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A Theory of Social Integration, "The American Journal of Sociology", Vol. LXV, No. 6, p. 545 (1960)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A Theory of Social Integration (1960)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Formal Organizations: A Comparative Approach, with Richard Scott (1962)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Exchange and Power in Social Life (1964)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The Flow of Occupational Supply and Recruitment "American Sociology Review" (1965)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The American Occupational Structure (1967)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A Formal Theory of Differentiation in Organizations (1970)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The Organization of Academic Work (1973)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Presidential Address: Parameters of Social Structure "American Sociology Review" (1974)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On the Nature of Organizations (1974)</a:t>
            </a:r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Social exchange theory was introduced in 1958 by the sociologist George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Homans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 with the publication of his work "Social Behavior as Exchange“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After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Homans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founded the theory, other theorists continued to write about it, particularly Peter M.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Blau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Richard M. Emerson, who in addition to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Homans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are generally thought of as the major developers of the exchange perspective within sociology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Peter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Blau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- social exchange theory more towards the economic and utilitarian perspective, whereas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Homans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focused on reinforcement principles which presuppose individuals base their next social move on past experiences. </a:t>
            </a: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Blau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felt that if individuals focused too much on the psychological concepts within the theory, they would refrain from learning the developing aspects of social exchange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 Theory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Peter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Blau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expanded Homan’s theory by extending it to more complex issues like, social structures,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organisation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and bureaucracy.</a:t>
            </a: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Social exchange theory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 is a 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social-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psychological and sociological perspective that explains 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social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 change and stability as a process of negotiated 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exchanges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 between parties</a:t>
            </a:r>
          </a:p>
          <a:p>
            <a:pPr lvl="0"/>
            <a:r>
              <a:rPr lang="en-US" dirty="0" smtClean="0">
                <a:latin typeface="Calibri" pitchFamily="34" charset="0"/>
                <a:cs typeface="Calibri" pitchFamily="34" charset="0"/>
              </a:rPr>
              <a:t>Social exchange theory posits that human relationships are formed by the use of a subjective cost-benefit analysis and the comparison of alternatives. The theory has roots in economics, psychology and sociology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 descr="http://image.slidesharecdn.com/blausinem-130614081931-phpapp02/95/blaus-social-exchange-theory-34-638.jpg?cb=137119813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</a:blip>
          <a:srcRect l="2913" t="10873" r="3883" b="6220"/>
          <a:stretch>
            <a:fillRect/>
          </a:stretch>
        </p:blipFill>
        <p:spPr bwMode="auto">
          <a:xfrm>
            <a:off x="0" y="0"/>
            <a:ext cx="9144000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Exchange Principles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sz="2000" b="1" dirty="0" err="1" smtClean="0"/>
              <a:t>Blau</a:t>
            </a:r>
            <a:r>
              <a:rPr lang="en-IN" sz="2000" b="1" dirty="0" smtClean="0"/>
              <a:t> employs the basic concepts of all exchange theories- Reward, Cost and Profit</a:t>
            </a:r>
            <a:endParaRPr lang="en-US" sz="2000" b="1" dirty="0" smtClean="0"/>
          </a:p>
          <a:p>
            <a:r>
              <a:rPr lang="en-US" sz="2000" b="1" dirty="0" smtClean="0"/>
              <a:t>Cost and rewards</a:t>
            </a:r>
          </a:p>
          <a:p>
            <a:pPr lvl="1"/>
            <a:r>
              <a:rPr lang="en-US" sz="2000" dirty="0" smtClean="0"/>
              <a:t>social exchange models assume that rewards and costs drive relationship decisions</a:t>
            </a:r>
          </a:p>
          <a:p>
            <a:r>
              <a:rPr lang="en-US" sz="2000" dirty="0" smtClean="0"/>
              <a:t>Both parties in a social exchange take responsibility for one another and depend on each other. The elements of relational life include:</a:t>
            </a:r>
          </a:p>
          <a:p>
            <a:pPr lvl="1"/>
            <a:r>
              <a:rPr lang="en-US" sz="2000" b="1" dirty="0" smtClean="0"/>
              <a:t>Costs</a:t>
            </a:r>
            <a:r>
              <a:rPr lang="en-US" sz="2000" dirty="0" smtClean="0"/>
              <a:t> are the elements of relational life that have negative value to a person, such as the effort put into a relationship and the negatives of a partner- (Costs can be time, money, effort etc.)</a:t>
            </a:r>
          </a:p>
          <a:p>
            <a:pPr lvl="1"/>
            <a:r>
              <a:rPr lang="en-US" sz="2000" b="1" dirty="0" smtClean="0"/>
              <a:t>Rewards</a:t>
            </a:r>
            <a:r>
              <a:rPr lang="en-US" sz="2000" dirty="0" smtClean="0"/>
              <a:t> are the elements of a relationship that have positive value. (Rewards can be sense of acceptance, support, and companionship etc.)</a:t>
            </a:r>
          </a:p>
          <a:p>
            <a:pPr lvl="1"/>
            <a:r>
              <a:rPr lang="en-US" sz="2000" dirty="0" smtClean="0"/>
              <a:t>Worth = Rewards – Costs </a:t>
            </a:r>
          </a:p>
          <a:p>
            <a:pPr lvl="1"/>
            <a:r>
              <a:rPr lang="en-US" sz="2000" dirty="0" smtClean="0"/>
              <a:t>If worth is a positive number, it is a positive relationship, a negative number indicates a negative relationship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Exchange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Calibri" pitchFamily="34" charset="0"/>
                <a:cs typeface="Calibri" pitchFamily="34" charset="0"/>
              </a:rPr>
              <a:t>Positive relationships are expected to endure, whereas negative relationships will probably terminate. Mutual relationship satisfaction ensures relationship stability</a:t>
            </a:r>
          </a:p>
          <a:p>
            <a:pPr algn="just"/>
            <a:r>
              <a:rPr lang="en-US" sz="2800" dirty="0" smtClean="0">
                <a:latin typeface="Calibri" pitchFamily="34" charset="0"/>
                <a:cs typeface="Calibri" pitchFamily="34" charset="0"/>
              </a:rPr>
              <a:t>Outcome = Rewards – Cost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00646" y="3976896"/>
            <a:ext cx="8229600" cy="2023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5" name="Picture 2" descr="https://lh6.googleusercontent.com/-iaNnrw9jtx0/TW3flHrUWrI/AAAAAAAAANo/uvp5ySqk8Gw/s1600/Social+exchan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4179098"/>
            <a:ext cx="4529134" cy="2264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587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PETER MICHAEL BLAU</vt:lpstr>
      <vt:lpstr>Slide 2</vt:lpstr>
      <vt:lpstr>Peter Michael Blau  (February 7, 1918 – March 12, 2002)</vt:lpstr>
      <vt:lpstr>Major Works</vt:lpstr>
      <vt:lpstr>Background</vt:lpstr>
      <vt:lpstr>Exchange Theory</vt:lpstr>
      <vt:lpstr>Slide 7</vt:lpstr>
      <vt:lpstr>Basic Exchange Principles</vt:lpstr>
      <vt:lpstr>Social Exchange</vt:lpstr>
      <vt:lpstr>Blau’s Implict Exchange Principles</vt:lpstr>
      <vt:lpstr>Blau’s Implict Exchange Principles</vt:lpstr>
      <vt:lpstr>Slide 12</vt:lpstr>
      <vt:lpstr>Refrences 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 Michael Blau</dc:title>
  <dc:creator>Nikhat</dc:creator>
  <cp:lastModifiedBy>Nikhat</cp:lastModifiedBy>
  <cp:revision>21</cp:revision>
  <dcterms:created xsi:type="dcterms:W3CDTF">2020-05-04T06:02:06Z</dcterms:created>
  <dcterms:modified xsi:type="dcterms:W3CDTF">2020-05-04T10:51:55Z</dcterms:modified>
</cp:coreProperties>
</file>